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61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6C4D-B6B3-4C1F-880B-F914FA8A5D4B}" type="datetimeFigureOut">
              <a:rPr lang="fr-FR" smtClean="0"/>
              <a:t>22/11/2017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0DDF-95E4-4C6D-B903-49645429D0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11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56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F6EC9-64FC-445D-BD33-AD4CBD304848}" type="slidenum">
              <a:rPr lang="fr-FR" altLang="fr-FR" smtClean="0">
                <a:solidFill>
                  <a:prstClr val="black"/>
                </a:solidFill>
              </a:rPr>
              <a:pPr/>
              <a:t>5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F8E61-E1C8-48CC-AAAF-F1E55E65762F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346E5-26E9-4638-A3A0-13674566BC9F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0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ACC2E-EB26-490D-9E5A-FEB6E8F9F421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6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3DE4AF6-57A0-43E3-9D71-BB8F5B79E590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2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96160-03C9-47B3-B1D6-C95D09632817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1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CA5B6-038C-4946-AF70-163CA43C31E9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7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04EA0-A12F-4A49-958A-8F912CDD139B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4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F060C-AA44-4A55-9A55-1C0C5F0D83FD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DF714-9DEE-4FB5-8937-469F03CDD7A4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9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EFB77-E4E0-4617-8389-92BAFC989E52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8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C096B-8C43-431E-94C0-79DD90F0D217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1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7C1FA-922F-4393-892B-A228AE26B8E3}" type="slidenum">
              <a:rPr lang="fr-FR" altLang="fr-FR">
                <a:solidFill>
                  <a:srgbClr val="000000"/>
                </a:solidFill>
              </a:rPr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4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805CA2-81C9-4E49-97DD-CC1959F2D5C3}" type="slidenum">
              <a:rPr lang="fr-FR" alt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6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 i="1" u="sng" dirty="0"/>
              <a:t>Investir en DEFICIT FONCIER </a:t>
            </a:r>
            <a:br>
              <a:rPr lang="fr-FR" altLang="fr-FR" b="1" i="1" u="sng" dirty="0"/>
            </a:br>
            <a:r>
              <a:rPr lang="fr-FR" altLang="fr-FR" b="1" i="1" u="sng" dirty="0"/>
              <a:t>BOTTERO PATRIMOINE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A64CDC-D717-4DD8-8B63-EBEEAE69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4" y="1724970"/>
            <a:ext cx="6544888" cy="45289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4BD5F9-64DB-42BB-A3AF-9DD453DD0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65" y="1584960"/>
            <a:ext cx="4984935" cy="29214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928171-E50F-4146-A8D2-DB6D492E2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150" y="4530436"/>
            <a:ext cx="4146249" cy="22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4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 i="1" u="sng" dirty="0"/>
              <a:t>DEFICIT FONCIER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fr-FR" sz="1600" b="1" dirty="0"/>
              <a:t>REGIME GENERAL</a:t>
            </a:r>
          </a:p>
          <a:p>
            <a:pPr>
              <a:lnSpc>
                <a:spcPct val="80000"/>
              </a:lnSpc>
            </a:pPr>
            <a:r>
              <a:rPr lang="fr-FR" altLang="fr-FR" sz="1600" dirty="0"/>
              <a:t>Une disposition de l’article 156-I-3° du CGI relatif aux règles d’imputation des déficits fonciers</a:t>
            </a:r>
          </a:p>
          <a:p>
            <a:pPr>
              <a:lnSpc>
                <a:spcPct val="80000"/>
              </a:lnSpc>
            </a:pPr>
            <a:r>
              <a:rPr lang="fr-FR" altLang="fr-FR" sz="1600" dirty="0"/>
              <a:t>comporte trois limitations et l’imputation n’est définitivement acquise que si la location de l’immeuble est effective jusqu’au 31 décembre de la troisième année suivant celle au titre de laquelle l’imputation a été pratiquée :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fr-FR" sz="1600" dirty="0"/>
          </a:p>
          <a:p>
            <a:pPr>
              <a:lnSpc>
                <a:spcPct val="80000"/>
              </a:lnSpc>
            </a:pPr>
            <a:r>
              <a:rPr lang="fr-FR" altLang="fr-FR" sz="1600" dirty="0"/>
              <a:t>1. la fraction du déficit foncier provenant des intérêts d’emprunt n’est imputable que sur les revenus fonciers des années suivantes (10 ans) ;</a:t>
            </a:r>
          </a:p>
          <a:p>
            <a:pPr>
              <a:lnSpc>
                <a:spcPct val="80000"/>
              </a:lnSpc>
            </a:pPr>
            <a:r>
              <a:rPr lang="fr-FR" altLang="fr-FR" sz="1600" dirty="0"/>
              <a:t>2. le montant de l’imputation est plafonné à 10.700 € ; cette limite est portée à 15.300 € lorsqu’un déficit est constaté sur un logement pour lequel a été pratiqué l’amortissement « Périssol » 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fr-FR" sz="1600" dirty="0"/>
              <a:t>	La fraction du déficit qui excède la limite de 10.700 € (ou 15.300 € en Périssol) est imputable sur les revenus fonciers des 10 années suivantes.</a:t>
            </a:r>
          </a:p>
          <a:p>
            <a:pPr>
              <a:lnSpc>
                <a:spcPct val="80000"/>
              </a:lnSpc>
            </a:pPr>
            <a:r>
              <a:rPr lang="fr-FR" altLang="fr-FR" sz="1600" dirty="0"/>
              <a:t>3. l’imputation n’est pas cumulable avec la réduction d’impôt pour investissements dans les DOM-TOM pour un même logement ou une même souscription de titres.</a:t>
            </a:r>
          </a:p>
          <a:p>
            <a:pPr>
              <a:lnSpc>
                <a:spcPct val="80000"/>
              </a:lnSpc>
            </a:pPr>
            <a:r>
              <a:rPr lang="fr-FR" altLang="fr-FR" sz="1600" dirty="0"/>
              <a:t>Lorsque le revenu global est insuffisant pour absorber le déficit foncier, l’excédant du déficit est imputable – dans les conditions de droit commun – sur les revenus globaux des 6 années suivantes.</a:t>
            </a:r>
          </a:p>
        </p:txBody>
      </p:sp>
    </p:spTree>
    <p:extLst>
      <p:ext uri="{BB962C8B-B14F-4D97-AF65-F5344CB8AC3E}">
        <p14:creationId xmlns:p14="http://schemas.microsoft.com/office/powerpoint/2010/main" val="206237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367B0-01FE-444F-8F4D-9D12F8C5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8B9CFA6-2F41-4644-892A-0DB9AE87D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7" y="78806"/>
            <a:ext cx="11953702" cy="66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6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 i="1" u="sng" dirty="0"/>
              <a:t>DEFICIT FONCIER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924" y="1628776"/>
            <a:ext cx="11665527" cy="487731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fr-FR" sz="1600" b="1" i="1" dirty="0"/>
              <a:t>LOT  de type T1 </a:t>
            </a:r>
            <a:r>
              <a:rPr lang="fr-FR" altLang="fr-FR" sz="1600" b="1" i="1" dirty="0">
                <a:sym typeface="Wingdings" panose="05000000000000000000" pitchFamily="2" charset="2"/>
              </a:rPr>
              <a:t> 28 M² (+ terrasse) CANNES (quartier croisette) </a:t>
            </a:r>
          </a:p>
          <a:p>
            <a:pPr>
              <a:lnSpc>
                <a:spcPct val="80000"/>
              </a:lnSpc>
            </a:pPr>
            <a:r>
              <a:rPr lang="fr-FR" altLang="fr-FR" sz="1600" b="1" i="1" dirty="0">
                <a:sym typeface="Wingdings" panose="05000000000000000000" pitchFamily="2" charset="2"/>
              </a:rPr>
              <a:t>Prestations très haut de gamme </a:t>
            </a:r>
          </a:p>
          <a:p>
            <a:pPr>
              <a:lnSpc>
                <a:spcPct val="80000"/>
              </a:lnSpc>
            </a:pPr>
            <a:endParaRPr lang="fr-FR" altLang="fr-FR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Prix de vente = 229 500 €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Quotepart de travaux = 141 591 €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b="1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TMI 45 % et 41 %  et 180 K € de revenus fonciers excédentaires 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>
                <a:sym typeface="Wingdings" panose="05000000000000000000" pitchFamily="2" charset="2"/>
              </a:rPr>
              <a:t> </a:t>
            </a:r>
            <a:r>
              <a:rPr lang="fr-FR" altLang="fr-FR" sz="1600" b="1" i="1" u="sng" dirty="0">
                <a:sym typeface="Wingdings" panose="05000000000000000000" pitchFamily="2" charset="2"/>
              </a:rPr>
              <a:t>MONTAGE FINANCIER </a:t>
            </a:r>
            <a:r>
              <a:rPr lang="fr-FR" altLang="fr-FR" sz="1600" dirty="0">
                <a:sym typeface="Wingdings" panose="05000000000000000000" pitchFamily="2" charset="2"/>
              </a:rPr>
              <a:t>  prêt total à 2,4 % IN FINE  de 240 000 € sur 10 ans avec assurance</a:t>
            </a:r>
            <a:endParaRPr lang="fr-FR" altLang="fr-FR" sz="1600" b="1" i="1" u="sng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endParaRPr lang="fr-FR" altLang="fr-FR" sz="1600" b="1" i="1" u="sng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i="1" dirty="0">
                <a:sym typeface="Wingdings" panose="05000000000000000000" pitchFamily="2" charset="2"/>
              </a:rPr>
              <a:t>	</a:t>
            </a:r>
            <a:r>
              <a:rPr lang="fr-FR" altLang="fr-FR" sz="1600" b="1" i="1" u="sng" dirty="0">
                <a:sym typeface="Wingdings" panose="05000000000000000000" pitchFamily="2" charset="2"/>
              </a:rPr>
              <a:t>Année 1</a:t>
            </a:r>
            <a:r>
              <a:rPr lang="fr-FR" altLang="fr-FR" sz="1600" dirty="0">
                <a:sym typeface="Wingdings" panose="05000000000000000000" pitchFamily="2" charset="2"/>
              </a:rPr>
              <a:t>				</a:t>
            </a:r>
            <a:r>
              <a:rPr lang="fr-FR" altLang="fr-FR" sz="1600" b="1" i="1" u="sng" dirty="0">
                <a:sym typeface="Wingdings" panose="05000000000000000000" pitchFamily="2" charset="2"/>
              </a:rPr>
              <a:t>Année 2-10</a:t>
            </a:r>
            <a:r>
              <a:rPr lang="fr-FR" altLang="fr-FR" sz="1600" b="1" i="1" dirty="0">
                <a:sym typeface="Wingdings" panose="05000000000000000000" pitchFamily="2" charset="2"/>
              </a:rPr>
              <a:t>		</a:t>
            </a:r>
            <a:endParaRPr lang="fr-FR" altLang="fr-FR" sz="1600" b="1" i="1" u="sng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endParaRPr lang="fr-FR" altLang="fr-FR" sz="1600" b="1" i="1" u="sng" dirty="0">
              <a:sym typeface="Wingdings" panose="05000000000000000000" pitchFamily="2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Crédit 	         480 €			     480 €		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Loyer	         300 €			     300 €	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Gain fiscal     4689 €			       81 €		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Gain PS 	       2061 €			       31 €		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ym typeface="Wingdings" panose="05000000000000000000" pitchFamily="2" charset="2"/>
              </a:rPr>
              <a:t>	     ________		                 _________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 	-   6570 € / mois</a:t>
            </a:r>
            <a:r>
              <a:rPr lang="fr-FR" altLang="fr-FR" sz="1600" b="1" dirty="0">
                <a:sym typeface="Wingdings" panose="05000000000000000000" pitchFamily="2" charset="2"/>
              </a:rPr>
              <a:t>			      68 € /mois 	</a:t>
            </a:r>
            <a:endParaRPr lang="fr-FR" altLang="fr-FR" sz="16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51FA47F-5E15-4E2D-92D2-290421AE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193" y="1281535"/>
            <a:ext cx="3452553" cy="23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fr-FR" altLang="fr-FR" sz="3200" b="1" i="1" u="sng" dirty="0"/>
              <a:t>Bilan financier</a:t>
            </a:r>
            <a:r>
              <a:rPr lang="fr-FR" altLang="fr-FR" sz="4000" dirty="0"/>
              <a:t> </a:t>
            </a:r>
            <a:br>
              <a:rPr lang="fr-FR" altLang="fr-FR" sz="4000" dirty="0"/>
            </a:br>
            <a:endParaRPr lang="fr-FR" altLang="fr-FR" sz="24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341438"/>
            <a:ext cx="8229600" cy="525621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endParaRPr lang="fr-FR" altLang="fr-FR" sz="12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800" b="1" dirty="0"/>
              <a:t>GAIN FISCAL ANNUEL = 81 004 €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800" b="1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800" b="1" dirty="0"/>
              <a:t>GAIN FISCAL TOTAL =  93 100 €</a:t>
            </a:r>
          </a:p>
          <a:p>
            <a:pPr marL="0" indent="0" algn="ctr">
              <a:lnSpc>
                <a:spcPct val="80000"/>
              </a:lnSpc>
              <a:buNone/>
            </a:pPr>
            <a:endParaRPr lang="fr-FR" altLang="fr-FR" sz="1200" dirty="0"/>
          </a:p>
          <a:p>
            <a:pPr marL="0" indent="0" algn="ctr">
              <a:lnSpc>
                <a:spcPct val="80000"/>
              </a:lnSpc>
              <a:buNone/>
            </a:pPr>
            <a:endParaRPr lang="fr-FR" altLang="fr-FR" sz="1200" dirty="0"/>
          </a:p>
          <a:p>
            <a:pPr marL="0" indent="0" algn="ctr">
              <a:lnSpc>
                <a:spcPct val="80000"/>
              </a:lnSpc>
              <a:buNone/>
            </a:pPr>
            <a:endParaRPr lang="fr-FR" altLang="fr-FR" sz="1200" dirty="0"/>
          </a:p>
          <a:p>
            <a:pPr marL="0" indent="0" algn="ctr">
              <a:lnSpc>
                <a:spcPct val="80000"/>
              </a:lnSpc>
              <a:buNone/>
            </a:pPr>
            <a:r>
              <a:rPr lang="fr-FR" altLang="fr-FR" sz="1200" dirty="0"/>
              <a:t> </a:t>
            </a:r>
            <a:r>
              <a:rPr lang="fr-FR" altLang="fr-FR" sz="2000" b="1" i="1" u="sng" dirty="0"/>
              <a:t>hypothèse revente dans 10 ans = 255 000 € 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/>
              <a:t>Net vendeur après impôt plus value = 223 000 €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/>
              <a:t>Prêt in fine 240 000 € - 223 000 € = 17 000 € à rembourser 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/>
              <a:t>-------------------------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/>
              <a:t>Coût opération = 21 600 € (coût mensualités) + 17 000 €(</a:t>
            </a:r>
            <a:r>
              <a:rPr lang="fr-FR" altLang="fr-FR" sz="1600" dirty="0" err="1"/>
              <a:t>rbt</a:t>
            </a:r>
            <a:r>
              <a:rPr lang="fr-FR" altLang="fr-FR" sz="1600" dirty="0"/>
              <a:t>) = 38 600 €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/>
              <a:t>Gains opération = 93 100 €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2000" b="1" dirty="0"/>
              <a:t>Enrichissement net = 54 500 €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2000" b="1" dirty="0"/>
              <a:t>TRI = 24,6 %  par an 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20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16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endParaRPr lang="fr-FR" altLang="fr-FR" sz="1600" dirty="0"/>
          </a:p>
          <a:p>
            <a:pPr marL="0" indent="0">
              <a:lnSpc>
                <a:spcPct val="80000"/>
              </a:lnSpc>
              <a:buNone/>
            </a:pPr>
            <a:endParaRPr lang="fr-FR" altLang="fr-FR" sz="1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12D3AD-4893-48F1-AFF4-540B8F256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714" y="5228187"/>
            <a:ext cx="4807288" cy="15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84474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283</Words>
  <Application>Microsoft Office PowerPoint</Application>
  <PresentationFormat>Grand écran</PresentationFormat>
  <Paragraphs>57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Modèle par défaut</vt:lpstr>
      <vt:lpstr>Investir en DEFICIT FONCIER  BOTTERO PATRIMOINE </vt:lpstr>
      <vt:lpstr>DEFICIT FONCIER</vt:lpstr>
      <vt:lpstr>Présentation PowerPoint</vt:lpstr>
      <vt:lpstr>DEFICIT FONCIER </vt:lpstr>
      <vt:lpstr>Bilan financier  </vt:lpstr>
    </vt:vector>
  </TitlesOfParts>
  <Company>UFF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DEFICIT FONCIER</dc:title>
  <dc:creator>Michaël PEREZ</dc:creator>
  <cp:lastModifiedBy>Jean Marie Bottero</cp:lastModifiedBy>
  <cp:revision>10</cp:revision>
  <dcterms:created xsi:type="dcterms:W3CDTF">2016-01-08T11:10:09Z</dcterms:created>
  <dcterms:modified xsi:type="dcterms:W3CDTF">2017-11-22T15:45:39Z</dcterms:modified>
</cp:coreProperties>
</file>